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0B460-DBE0-43CA-B682-CFFD8BBD21F4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BB590-19E6-4144-9492-20D830B2F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1C17-CC03-41C8-BCBA-BF5B56F4139E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357C-5A1B-4E3F-B37C-B21A325BC834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A1B3-4DE5-4C2F-97C5-9C55C69050D7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3AC1-7674-4590-9175-62831C02AD58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6DB0-1CDF-430F-AF7B-4A6C4C6CFB76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C275-3DA5-4ACB-BF07-3A9DFC2F84F8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1270-DC3A-409A-BC7B-85F7F62832C8}" type="datetime1">
              <a:rPr lang="it-IT" smtClean="0"/>
              <a:t>22/11/2019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199B-7F38-4C5A-84EA-699024673CE9}" type="datetime1">
              <a:rPr lang="it-IT" smtClean="0"/>
              <a:t>22/11/2019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30E8-EE48-4DC7-BC3A-699728458998}" type="datetime1">
              <a:rPr lang="it-IT" smtClean="0"/>
              <a:t>22/11/2019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6FD2-4DCD-4D84-BCF1-F00400B79A79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FE73-9B27-4FBC-ADCF-42BB22040C35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82394-0661-481B-9FB8-7F6EF2137F4B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1D21D-43DE-4F74-A48A-81CF8216E58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224135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DOCUMENTO SULLA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 </a:t>
            </a:r>
            <a:r>
              <a:rPr lang="it-IT" sz="36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PER LA PACE MONDIALE E LA CONVIVENZA COMUNE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869160"/>
            <a:ext cx="8640960" cy="8640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</a:rPr>
              <a:t>Papa Francesco e il Grande Imam di Al </a:t>
            </a:r>
            <a:r>
              <a:rPr lang="it-IT" sz="2400" b="1" dirty="0" err="1">
                <a:solidFill>
                  <a:srgbClr val="0070C0"/>
                </a:solidFill>
              </a:rPr>
              <a:t>Azhar</a:t>
            </a:r>
            <a:r>
              <a:rPr lang="it-IT" sz="2400" b="1" dirty="0">
                <a:solidFill>
                  <a:srgbClr val="0070C0"/>
                </a:solidFill>
              </a:rPr>
              <a:t> sottoscrivono la storica Dichiarazione di Abu Dhabi </a:t>
            </a:r>
            <a:r>
              <a:rPr lang="it-IT" sz="2400" b="1" dirty="0" smtClean="0">
                <a:solidFill>
                  <a:srgbClr val="0070C0"/>
                </a:solidFill>
              </a:rPr>
              <a:t>(</a:t>
            </a:r>
            <a:r>
              <a:rPr lang="it-IT" sz="2400" b="1" dirty="0">
                <a:solidFill>
                  <a:srgbClr val="0070C0"/>
                </a:solidFill>
              </a:rPr>
              <a:t>4 febbraio 2019)</a:t>
            </a:r>
          </a:p>
          <a:p>
            <a:endParaRPr lang="it-IT" sz="16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587727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Presentazione curata dal Prof. Francesco Cannizzaro  </a:t>
            </a:r>
          </a:p>
          <a:p>
            <a:pPr algn="ctr"/>
            <a:r>
              <a:rPr lang="it-IT" b="1" dirty="0" smtClean="0"/>
              <a:t>Specialista in Pedagogia, Bioetica e Sessuologia</a:t>
            </a:r>
            <a:endParaRPr lang="it-IT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3118-3C7E-4551-BAC4-875A772CA061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Lavori in corso\Fratellanza\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628800"/>
            <a:ext cx="4464496" cy="297310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16561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Tutto ciò contribuisce </a:t>
            </a:r>
            <a:r>
              <a:rPr lang="it-IT" sz="2000" dirty="0">
                <a:solidFill>
                  <a:schemeClr val="tx1"/>
                </a:solidFill>
              </a:rPr>
              <a:t>a diffondere una sensazione generale di frustrazione, di solitudine e di disperazione, conducendo molti a cadere o nel vortice dell’estremismo ateo e agnostico, oppure nell’integralismo religioso, nell’estremismo e nel fondamentalismo cieco, portando così altre persone ad arrendersi a forme di dipendenza e di autodistruzione individuale e collettiva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AD8-1DA8-475C-8E32-02917D9C31B4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Caduta nell’integralismo religioso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Lavori in corso\Fratellanza\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59" y="3284984"/>
            <a:ext cx="4311287" cy="302433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16835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storia afferma che l’estremismo religioso </a:t>
            </a:r>
            <a:r>
              <a:rPr lang="it-IT" sz="2000" dirty="0">
                <a:solidFill>
                  <a:schemeClr val="tx1"/>
                </a:solidFill>
              </a:rPr>
              <a:t>e nazionale e l’intolleranza hanno prodotto nel mondo</a:t>
            </a:r>
            <a:r>
              <a:rPr lang="it-IT" sz="2000" dirty="0" smtClean="0">
                <a:solidFill>
                  <a:schemeClr val="tx1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sia in Occidente sia in Oriente, ciò che potrebbe essere chiamato i segnali di una </a:t>
            </a:r>
            <a:r>
              <a:rPr lang="it-IT" sz="2000" i="1" dirty="0">
                <a:solidFill>
                  <a:schemeClr val="tx1"/>
                </a:solidFill>
              </a:rPr>
              <a:t>«terza guerra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i="1" dirty="0">
                <a:solidFill>
                  <a:schemeClr val="tx1"/>
                </a:solidFill>
              </a:rPr>
              <a:t>mondiale a pezzi</a:t>
            </a:r>
            <a:r>
              <a:rPr lang="it-IT" sz="2000" dirty="0">
                <a:solidFill>
                  <a:schemeClr val="tx1"/>
                </a:solidFill>
              </a:rPr>
              <a:t>», segnali che, in varie parti del mondo e in diverse condizioni tragiche, hanno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iniziato a mostrare il loro volto crudele; situazioni di cui non si conosce con precisione quante vittime, vedove e orfani abbiano prodotto.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Inoltre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ci sono altre zone che si preparano a diventare teatro di nuovi conflitti, dove nascono focolai di tensione e si accumulano armi e munizioni, in una situazione mondiale dominata dall’incertezza, dalla delusione e dalla paura del futuro e controllata dagli interessi economici miopi.</a:t>
            </a:r>
          </a:p>
          <a:p>
            <a:endParaRPr lang="it-IT" sz="2000" dirty="0"/>
          </a:p>
          <a:p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ECF39-FF34-45D4-BC15-780567380C3E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Nel mondo si sta combattendo una terza guerra mondiale a pezzi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Lavori in corso\Fratellanza\f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25144"/>
            <a:ext cx="3456384" cy="188736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95232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Affermiamo altresì </a:t>
            </a:r>
            <a:r>
              <a:rPr lang="it-IT" sz="2000" dirty="0">
                <a:solidFill>
                  <a:schemeClr val="tx1"/>
                </a:solidFill>
              </a:rPr>
              <a:t>che le forti crisi politiche, l’ingiustizia e la mancanza di una distribuzione equa delle risorse naturali – delle quali beneficia solo una minoranza di ricchi, a discapito della maggioranza dei popoli della terra – hanno generato, e continuano a farlo, enormi quantità di malati, di bisognosi e di morti, provocando crisi letali di cui sono vittime diversi paesi, nonostante le ricchezze naturali e le risorse delle giovani generazioni che li caratterizzano.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Nei </a:t>
            </a:r>
            <a:r>
              <a:rPr lang="it-IT" sz="2000" b="1" dirty="0">
                <a:solidFill>
                  <a:srgbClr val="FF0000"/>
                </a:solidFill>
              </a:rPr>
              <a:t>confronti di tali crisi </a:t>
            </a:r>
            <a:r>
              <a:rPr lang="it-IT" sz="2000" dirty="0">
                <a:solidFill>
                  <a:schemeClr val="tx1"/>
                </a:solidFill>
              </a:rPr>
              <a:t>che portano a morire di fame milioni di bambini, già ridotti a scheletri umani – a motivo della povertà e della fame –, regna un silenzio internazionale inaccettabile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/>
          </a:p>
          <a:p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67A-6DC1-4BD2-9FD3-EF9054A13CA5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Mancanza di una distribuzione equa delle risorse naturali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Lavori in corso\Fratellanza\f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509119"/>
            <a:ext cx="3744416" cy="209687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16561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E’ </a:t>
            </a:r>
            <a:r>
              <a:rPr lang="it-IT" sz="2000" b="1" dirty="0">
                <a:solidFill>
                  <a:srgbClr val="FF0000"/>
                </a:solidFill>
              </a:rPr>
              <a:t>evidente a questo proposito </a:t>
            </a:r>
            <a:r>
              <a:rPr lang="it-IT" sz="2000" dirty="0">
                <a:solidFill>
                  <a:schemeClr val="tx1"/>
                </a:solidFill>
              </a:rPr>
              <a:t>quanto sia essenziale la famiglia, quale nucleo fondamentale della società e dell’umanità, per dare alla luce dei figli, allevarli, educarli, fornire loro una solida morale e la protezione familiare.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Attaccare </a:t>
            </a:r>
            <a:r>
              <a:rPr lang="it-IT" sz="2000" b="1" dirty="0">
                <a:solidFill>
                  <a:srgbClr val="FF0000"/>
                </a:solidFill>
              </a:rPr>
              <a:t>l’istituzione familiare, </a:t>
            </a:r>
            <a:r>
              <a:rPr lang="it-IT" sz="2000" dirty="0">
                <a:solidFill>
                  <a:schemeClr val="tx1"/>
                </a:solidFill>
              </a:rPr>
              <a:t>disprezzandola o dubitando dell’importanza del suo ruolo, rappresenta uno dei mali più pericolosi della nostra epoca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/>
          </a:p>
          <a:p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A3A6-94F9-4A3D-B66A-5364ABC69FE6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famiglia resta il nucleo fondamentale della società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Lavori in corso\Fratellanza\f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284984"/>
            <a:ext cx="5616624" cy="280831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16561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Attestiamo anche l’importanza del risveglio del senso religioso </a:t>
            </a:r>
            <a:r>
              <a:rPr lang="it-IT" sz="2000" dirty="0">
                <a:solidFill>
                  <a:schemeClr val="tx1"/>
                </a:solidFill>
              </a:rPr>
              <a:t>e della necessità di rianimarlo nei cuori delle nuove generazioni, tramite l’educazione sana e l’adesione ai valori morali e ai giusti insegnamenti religiosi, per fronteggiare le tendenze individualistiche, egoistiche, conflittuali, il radicalismo e l’estremismo cieco in tutte le sue forme e manifestazioni.</a:t>
            </a:r>
          </a:p>
          <a:p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A991-E4A3-446B-BFBC-8B686375B5AA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Necessità di adesione ai valori morali e religiosi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Lavori in corso\Fratellanza\f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5667741" cy="29523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2403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primo e più importante obiettivo delle religioni </a:t>
            </a:r>
            <a:r>
              <a:rPr lang="it-IT" sz="2000" dirty="0">
                <a:solidFill>
                  <a:schemeClr val="tx1"/>
                </a:solidFill>
              </a:rPr>
              <a:t>è quello di credere in Dio, di </a:t>
            </a:r>
            <a:r>
              <a:rPr lang="it-IT" sz="2000" dirty="0" err="1">
                <a:solidFill>
                  <a:schemeClr val="tx1"/>
                </a:solidFill>
              </a:rPr>
              <a:t>onorarLo</a:t>
            </a:r>
            <a:r>
              <a:rPr lang="it-IT" sz="2000" dirty="0">
                <a:solidFill>
                  <a:schemeClr val="tx1"/>
                </a:solidFill>
              </a:rPr>
              <a:t> e di chiamare tutti gli uomini a credere che questo universo dipende da un Dio che lo governa, è il Creatore che ci ha plasmati con la Sua Sapienza divina e ci ha concesso il dono della vita per custodirlo.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Un </a:t>
            </a:r>
            <a:r>
              <a:rPr lang="it-IT" sz="2000" b="1" dirty="0">
                <a:solidFill>
                  <a:srgbClr val="FF0000"/>
                </a:solidFill>
              </a:rPr>
              <a:t>dono che nessuno ha il diritto di togliere, </a:t>
            </a:r>
            <a:r>
              <a:rPr lang="it-IT" sz="2000" dirty="0">
                <a:solidFill>
                  <a:schemeClr val="tx1"/>
                </a:solidFill>
              </a:rPr>
              <a:t>minacciare o manipolare a suo piacimento, anzi, tutti devono preservare tale dono della vita dal suo inizio fino alla sua morte naturale.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Perciò </a:t>
            </a:r>
            <a:r>
              <a:rPr lang="it-IT" sz="2000" b="1" dirty="0">
                <a:solidFill>
                  <a:srgbClr val="FF0000"/>
                </a:solidFill>
              </a:rPr>
              <a:t>condanniamo tutte le pratiche che minacciano la vita </a:t>
            </a:r>
            <a:r>
              <a:rPr lang="it-IT" sz="2000" dirty="0">
                <a:solidFill>
                  <a:schemeClr val="tx1"/>
                </a:solidFill>
              </a:rPr>
              <a:t>come i genocidi, gli atti terroristici, gli spostamenti forzati, il traffico di organi umani, l’aborto e l’eutanasia e le politiche che sostengono tutto questo.</a:t>
            </a:r>
          </a:p>
          <a:p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6086-0DA1-4AAA-A7F8-E69A7AB92A81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Condanna di tutte le pratiche che minacciano la vita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3314" name="Picture 2" descr="C:\Users\Master\Desktop\Lavori in corso\Fratellanza\f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725144"/>
            <a:ext cx="2333625" cy="195262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88032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Altresì dichiariamo – fermamente </a:t>
            </a:r>
            <a:r>
              <a:rPr lang="it-IT" sz="2000" dirty="0">
                <a:solidFill>
                  <a:schemeClr val="tx1"/>
                </a:solidFill>
              </a:rPr>
              <a:t>– che le religioni non incitano mai alla guerra e non sollecitano sentimenti di odio, ostilità, estremismo, né invitano alla violenza o allo spargimento di sangue.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Queste </a:t>
            </a:r>
            <a:r>
              <a:rPr lang="it-IT" sz="2000" b="1" dirty="0">
                <a:solidFill>
                  <a:srgbClr val="FF0000"/>
                </a:solidFill>
              </a:rPr>
              <a:t>sciagure sono frutto della deviazione dagli insegnamenti religiosi</a:t>
            </a:r>
            <a:r>
              <a:rPr lang="it-IT" sz="2000" dirty="0">
                <a:solidFill>
                  <a:schemeClr val="tx1"/>
                </a:solidFill>
              </a:rPr>
              <a:t>, dell’uso politico delle religioni e anche delle interpretazioni di gruppi di uomini di religione che hanno abusato – in alcune fasi della storia – dell’influenza del sentimento religioso sui cuori degli uomini per portali a compiere ciò che non ha nulla a che vedere con la verità della religione, per realizzare fini politici </a:t>
            </a:r>
            <a:r>
              <a:rPr lang="it-IT" sz="2000" dirty="0" smtClean="0">
                <a:solidFill>
                  <a:schemeClr val="tx1"/>
                </a:solidFill>
              </a:rPr>
              <a:t>ed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  <a:r>
              <a:rPr lang="it-IT" sz="2000" dirty="0" smtClean="0">
                <a:solidFill>
                  <a:schemeClr val="tx1"/>
                </a:solidFill>
              </a:rPr>
              <a:t>economici </a:t>
            </a:r>
            <a:r>
              <a:rPr lang="it-IT" sz="2000" dirty="0">
                <a:solidFill>
                  <a:schemeClr val="tx1"/>
                </a:solidFill>
              </a:rPr>
              <a:t>mondani e miopi. </a:t>
            </a:r>
            <a:r>
              <a:rPr lang="it-IT" sz="20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A5A4-B941-4268-B24A-0EBBEDCFD015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Le religioni non incitano mai alla guerra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4338" name="Picture 2" descr="C:\Users\Master\Desktop\Lavori in corso\Fratellanza\f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437112"/>
            <a:ext cx="3456384" cy="224231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95232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Per questo noi chiediamo </a:t>
            </a:r>
            <a:r>
              <a:rPr lang="it-IT" sz="2000" dirty="0">
                <a:solidFill>
                  <a:schemeClr val="tx1"/>
                </a:solidFill>
              </a:rPr>
              <a:t>a tutti di cessare di strumentalizzare le religioni per incitare all’odio, alla violenza, all’estremismo e al fanatismo cieco e di smettere di usare il nome di Dio per giustificare atti di omicidio, di esilio, di terrorismo e di oppressione.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Lo </a:t>
            </a:r>
            <a:r>
              <a:rPr lang="it-IT" sz="2000" b="1" dirty="0">
                <a:solidFill>
                  <a:srgbClr val="FF0000"/>
                </a:solidFill>
              </a:rPr>
              <a:t>chiediamo per la nostra fede comune in Dio</a:t>
            </a:r>
            <a:r>
              <a:rPr lang="it-IT" sz="2000" dirty="0">
                <a:solidFill>
                  <a:schemeClr val="tx1"/>
                </a:solidFill>
              </a:rPr>
              <a:t>, che non ha creato gli uomini per essere uccisi o per scontrarsi tra di loro e neppure per essere torturati o umiliati nella loro vita e nella loro esistenza.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Infatti </a:t>
            </a:r>
            <a:r>
              <a:rPr lang="it-IT" sz="2000" b="1" dirty="0">
                <a:solidFill>
                  <a:srgbClr val="FF0000"/>
                </a:solidFill>
              </a:rPr>
              <a:t>Dio, </a:t>
            </a:r>
            <a:r>
              <a:rPr lang="it-IT" sz="2000" dirty="0">
                <a:solidFill>
                  <a:schemeClr val="tx1"/>
                </a:solidFill>
              </a:rPr>
              <a:t>l’Onnipotente, non ha bisogno di essere difeso da nessuno e non vuole che il Suo nome venga usato per terrorizzare la gente.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36A8-BB49-41A3-9727-2DFD96372B85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Non usare il nome di Dio per commettere omicidi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5362" name="Picture 2" descr="C:\Users\Master\Desktop\Lavori in corso\Fratellanza\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437112"/>
            <a:ext cx="2880320" cy="21574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2322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La forte convinzione </a:t>
            </a:r>
            <a:r>
              <a:rPr lang="it-IT" sz="2000" dirty="0">
                <a:solidFill>
                  <a:schemeClr val="tx1"/>
                </a:solidFill>
              </a:rPr>
              <a:t>che i veri insegnamenti delle religioni invitano a restare ancorati ai valori della pace; a sostenere i valori della reciproca conoscenza, della </a:t>
            </a:r>
            <a:r>
              <a:rPr lang="it-IT" sz="2000" i="1" dirty="0">
                <a:solidFill>
                  <a:schemeClr val="tx1"/>
                </a:solidFill>
              </a:rPr>
              <a:t>fratellanza umana</a:t>
            </a:r>
            <a:r>
              <a:rPr lang="it-IT" sz="2000" dirty="0">
                <a:solidFill>
                  <a:schemeClr val="tx1"/>
                </a:solidFill>
              </a:rPr>
              <a:t> e della convivenza comune; a ristabilire la saggezza, la giustizia e la carità e a risvegliare il senso della religiosità tra i giovani, per difendere le nuove generazioni dal dominio del pensiero materialistico, dal pericolo delle politiche dell’avidità del guadagno smodato e dell’indifferenza, basate sulla </a:t>
            </a:r>
            <a:r>
              <a:rPr lang="it-IT" sz="2000" dirty="0" smtClean="0">
                <a:solidFill>
                  <a:schemeClr val="tx1"/>
                </a:solidFill>
              </a:rPr>
              <a:t>legge della </a:t>
            </a:r>
            <a:r>
              <a:rPr lang="it-IT" sz="2000" dirty="0">
                <a:solidFill>
                  <a:schemeClr val="tx1"/>
                </a:solidFill>
              </a:rPr>
              <a:t>forza e non sulla forza della legge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E3C-6BE6-49DE-A30C-A09C8A8EEEFB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Difendere i giovani dal dominio del pensiero materialistico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6386" name="Picture 2" descr="C:\Users\Master\Desktop\Lavori in corso\Fratellanza\f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861048"/>
            <a:ext cx="4274159" cy="252028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95232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La libertà è un diritto di ogni persona: </a:t>
            </a:r>
            <a:r>
              <a:rPr lang="it-IT" sz="2000" dirty="0">
                <a:solidFill>
                  <a:schemeClr val="tx1"/>
                </a:solidFill>
              </a:rPr>
              <a:t>ciascuno gode della libertà di credo, di pensiero, di espressione e di azione.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pluralismo e le diversità di religione, </a:t>
            </a:r>
            <a:r>
              <a:rPr lang="it-IT" sz="2000" dirty="0">
                <a:solidFill>
                  <a:schemeClr val="tx1"/>
                </a:solidFill>
              </a:rPr>
              <a:t>di colore, di sesso, di razza e di lingua sono una sapiente volontà divina, con la quale Dio ha creato gli esseri umani.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Questa </a:t>
            </a:r>
            <a:r>
              <a:rPr lang="it-IT" sz="2000" b="1" dirty="0">
                <a:solidFill>
                  <a:srgbClr val="FF0000"/>
                </a:solidFill>
              </a:rPr>
              <a:t>Sapienza divina </a:t>
            </a:r>
            <a:r>
              <a:rPr lang="it-IT" sz="2000" dirty="0">
                <a:solidFill>
                  <a:schemeClr val="tx1"/>
                </a:solidFill>
              </a:rPr>
              <a:t>è l’origine da cui deriva il diritto alla libertà di credo e alla libertà di essere diversi.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Per </a:t>
            </a:r>
            <a:r>
              <a:rPr lang="it-IT" sz="2000" b="1" dirty="0">
                <a:solidFill>
                  <a:srgbClr val="FF0000"/>
                </a:solidFill>
              </a:rPr>
              <a:t>questo si condanna </a:t>
            </a:r>
            <a:r>
              <a:rPr lang="it-IT" sz="2000" dirty="0">
                <a:solidFill>
                  <a:schemeClr val="tx1"/>
                </a:solidFill>
              </a:rPr>
              <a:t>il fatto di costringere la gente ad aderire a una certa religione o a una certa cultura, come pure di imporre uno stile di civiltà che gli altri non accettano.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4BA2-58A7-4F70-81A8-2852B7B707CD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Condanna verso chi costringe ad aderire ad una religione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7410" name="Picture 2" descr="C:\Users\Master\Desktop\Lavori in corso\Fratellanza\f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509120"/>
            <a:ext cx="3456384" cy="212700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6085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algn="just"/>
            <a:r>
              <a:rPr lang="it-IT" sz="4500" b="1" dirty="0" smtClean="0">
                <a:solidFill>
                  <a:srgbClr val="FF0000"/>
                </a:solidFill>
              </a:rPr>
              <a:t>La </a:t>
            </a:r>
            <a:r>
              <a:rPr lang="it-IT" sz="4500" b="1" dirty="0">
                <a:solidFill>
                  <a:srgbClr val="FF0000"/>
                </a:solidFill>
              </a:rPr>
              <a:t>fede porta il credente a vedere nell’altro un fratello </a:t>
            </a:r>
            <a:r>
              <a:rPr lang="it-IT" sz="4500" dirty="0">
                <a:solidFill>
                  <a:schemeClr val="tx1"/>
                </a:solidFill>
              </a:rPr>
              <a:t>da sostenere e da amare. Dalla fede in Dio, che ha creato l’universo, le creature e tutti gli esseri umani – uguali per la Sua Misericordia –, il credente è chiamato a esprimere questa fratellanza umana, salvaguardando il creato e tutto l’universo e sostenendo ogni persona, specialmente le più bisognose e povere.</a:t>
            </a:r>
          </a:p>
          <a:p>
            <a:pPr algn="just"/>
            <a:r>
              <a:rPr lang="it-IT" sz="4500" b="1" dirty="0" smtClean="0">
                <a:solidFill>
                  <a:srgbClr val="FF0000"/>
                </a:solidFill>
              </a:rPr>
              <a:t>Partendo </a:t>
            </a:r>
            <a:r>
              <a:rPr lang="it-IT" sz="4500" b="1" dirty="0">
                <a:solidFill>
                  <a:srgbClr val="FF0000"/>
                </a:solidFill>
              </a:rPr>
              <a:t>da questo valore trascendente, </a:t>
            </a:r>
            <a:r>
              <a:rPr lang="it-IT" sz="4500" dirty="0">
                <a:solidFill>
                  <a:schemeClr val="tx1"/>
                </a:solidFill>
              </a:rPr>
              <a:t>in diversi incontri dominati da un’atmosfera di fratellanza e amicizia, abbiamo condiviso le gioie, le tristezze e i problemi del mondo contemporaneo, al livello del progresso scientifico e tecnico, delle conquiste terapeutiche, dell’era digitale, dei </a:t>
            </a:r>
            <a:r>
              <a:rPr lang="it-IT" sz="4500" i="1" dirty="0">
                <a:solidFill>
                  <a:schemeClr val="tx1"/>
                </a:solidFill>
              </a:rPr>
              <a:t>mass</a:t>
            </a:r>
            <a:r>
              <a:rPr lang="it-IT" sz="4500" dirty="0">
                <a:solidFill>
                  <a:schemeClr val="tx1"/>
                </a:solidFill>
              </a:rPr>
              <a:t> </a:t>
            </a:r>
            <a:r>
              <a:rPr lang="it-IT" sz="4500" i="1" dirty="0">
                <a:solidFill>
                  <a:schemeClr val="tx1"/>
                </a:solidFill>
              </a:rPr>
              <a:t>media</a:t>
            </a:r>
            <a:r>
              <a:rPr lang="it-IT" sz="4500" dirty="0">
                <a:solidFill>
                  <a:schemeClr val="tx1"/>
                </a:solidFill>
              </a:rPr>
              <a:t>, delle comunicazioni; al livello della povertà, delle guerre e delle afflizioni di tanti fratelli e</a:t>
            </a:r>
            <a:r>
              <a:rPr lang="it-IT" sz="4500" i="1" dirty="0">
                <a:solidFill>
                  <a:schemeClr val="tx1"/>
                </a:solidFill>
              </a:rPr>
              <a:t> </a:t>
            </a:r>
            <a:r>
              <a:rPr lang="it-IT" sz="4500" dirty="0">
                <a:solidFill>
                  <a:schemeClr val="tx1"/>
                </a:solidFill>
              </a:rPr>
              <a:t>sorelle in diverse parti del mondo, a causa della corsa agli armamenti, delle ingiustizie sociali, della corruzione, delle disuguaglianze, del degrado morale, del terrorismo, della discriminazione, dell’estremismo e di tanti altri motivi</a:t>
            </a:r>
            <a:r>
              <a:rPr lang="it-IT" sz="45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4500" b="1" dirty="0" smtClean="0">
                <a:solidFill>
                  <a:srgbClr val="FF0000"/>
                </a:solidFill>
              </a:rPr>
              <a:t>Da </a:t>
            </a:r>
            <a:r>
              <a:rPr lang="it-IT" sz="4500" b="1" dirty="0">
                <a:solidFill>
                  <a:srgbClr val="FF0000"/>
                </a:solidFill>
              </a:rPr>
              <a:t>questi fraterni e sinceri confronti, </a:t>
            </a:r>
            <a:r>
              <a:rPr lang="it-IT" sz="4500" dirty="0">
                <a:solidFill>
                  <a:schemeClr val="tx1"/>
                </a:solidFill>
              </a:rPr>
              <a:t>che abbiamo avuto, e dall’incontro pieno di speranza in un futuro luminoso per tutti gli esseri umani, è nata l’idea di questo </a:t>
            </a:r>
            <a:r>
              <a:rPr lang="it-IT" sz="4500" dirty="0" smtClean="0">
                <a:solidFill>
                  <a:schemeClr val="tx1"/>
                </a:solidFill>
              </a:rPr>
              <a:t>«Documento </a:t>
            </a:r>
            <a:r>
              <a:rPr lang="it-IT" sz="4500" dirty="0">
                <a:solidFill>
                  <a:schemeClr val="tx1"/>
                </a:solidFill>
              </a:rPr>
              <a:t>sulla </a:t>
            </a:r>
            <a:r>
              <a:rPr lang="it-IT" sz="4500" i="1" dirty="0">
                <a:solidFill>
                  <a:schemeClr val="tx1"/>
                </a:solidFill>
              </a:rPr>
              <a:t>Fratellanza</a:t>
            </a:r>
            <a:r>
              <a:rPr lang="it-IT" sz="4500" dirty="0">
                <a:solidFill>
                  <a:schemeClr val="tx1"/>
                </a:solidFill>
              </a:rPr>
              <a:t> </a:t>
            </a:r>
            <a:r>
              <a:rPr lang="it-IT" sz="4500" i="1" dirty="0" smtClean="0">
                <a:solidFill>
                  <a:schemeClr val="tx1"/>
                </a:solidFill>
              </a:rPr>
              <a:t>Umana</a:t>
            </a:r>
            <a:r>
              <a:rPr lang="it-IT" sz="4500" dirty="0" smtClean="0">
                <a:solidFill>
                  <a:schemeClr val="tx1"/>
                </a:solidFill>
              </a:rPr>
              <a:t>»</a:t>
            </a:r>
            <a:r>
              <a:rPr lang="it-IT" sz="4500" i="1" dirty="0" smtClean="0">
                <a:solidFill>
                  <a:schemeClr val="tx1"/>
                </a:solidFill>
              </a:rPr>
              <a:t>. </a:t>
            </a:r>
            <a:r>
              <a:rPr lang="it-IT" sz="4500" dirty="0">
                <a:solidFill>
                  <a:schemeClr val="tx1"/>
                </a:solidFill>
              </a:rPr>
              <a:t>Un documento ragionato con sincerità e serietà per essere una dichiarazione comune</a:t>
            </a:r>
            <a:r>
              <a:rPr lang="it-IT" sz="4500" i="1" dirty="0">
                <a:solidFill>
                  <a:schemeClr val="tx1"/>
                </a:solidFill>
              </a:rPr>
              <a:t> </a:t>
            </a:r>
            <a:r>
              <a:rPr lang="it-IT" sz="4500" dirty="0">
                <a:solidFill>
                  <a:schemeClr val="tx1"/>
                </a:solidFill>
              </a:rPr>
              <a:t>di buone e leali volontà, tale da invitare tutte le persone che portano nel cuore la fede in Dio e la fede nella </a:t>
            </a:r>
            <a:r>
              <a:rPr lang="it-IT" sz="4500" i="1" dirty="0">
                <a:solidFill>
                  <a:schemeClr val="tx1"/>
                </a:solidFill>
              </a:rPr>
              <a:t>fratellanza umana</a:t>
            </a:r>
            <a:r>
              <a:rPr lang="it-IT" sz="4500" dirty="0">
                <a:solidFill>
                  <a:schemeClr val="tx1"/>
                </a:solidFill>
              </a:rPr>
              <a:t> a unirsi e a lavorare insieme, affinché esso diventi una guida per le nuove generazioni verso la cultura del reciproco rispetto, nella comprensione della grande grazia divina che rende tutti gli esseri umani fratelli</a:t>
            </a:r>
            <a:r>
              <a:rPr lang="it-IT" sz="4500" dirty="0" smtClean="0">
                <a:solidFill>
                  <a:schemeClr val="tx1"/>
                </a:solidFill>
              </a:rPr>
              <a:t>.</a:t>
            </a:r>
            <a:endParaRPr lang="it-IT" sz="45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1F43-69A7-430F-96FA-D8852A79FEB2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411760" y="90872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Prefazione</a:t>
            </a:r>
            <a:endParaRPr lang="it-IT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0243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La giustizia basata sulla </a:t>
            </a:r>
            <a:r>
              <a:rPr lang="it-IT" sz="2000" b="1" dirty="0" smtClean="0">
                <a:solidFill>
                  <a:srgbClr val="FF0000"/>
                </a:solidFill>
              </a:rPr>
              <a:t>Misericordia </a:t>
            </a:r>
            <a:r>
              <a:rPr lang="it-IT" sz="2000" dirty="0">
                <a:solidFill>
                  <a:schemeClr val="tx1"/>
                </a:solidFill>
              </a:rPr>
              <a:t>è la via da percorrere per raggiungere una vita dignitosa alla quale ha diritto ogni essere umano.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dialogo, </a:t>
            </a:r>
            <a:r>
              <a:rPr lang="it-IT" sz="2000" dirty="0">
                <a:solidFill>
                  <a:schemeClr val="tx1"/>
                </a:solidFill>
              </a:rPr>
              <a:t>la comprensione, la diffusione della cultura della tolleranza, dell’accettazione dell’altro e della convivenza tra gli esseri umani contribuirebbero notevolmente a ridurre molti </a:t>
            </a:r>
            <a:r>
              <a:rPr lang="it-IT" sz="2000" dirty="0" smtClean="0">
                <a:solidFill>
                  <a:schemeClr val="tx1"/>
                </a:solidFill>
              </a:rPr>
              <a:t>problemi economici</a:t>
            </a:r>
            <a:r>
              <a:rPr lang="it-IT" sz="2000" dirty="0">
                <a:solidFill>
                  <a:schemeClr val="tx1"/>
                </a:solidFill>
              </a:rPr>
              <a:t>, sociali, politici e ambientali che assediano grande parte del genere umano</a:t>
            </a:r>
            <a:r>
              <a:rPr lang="it-IT" sz="2000" dirty="0" smtClean="0">
                <a:solidFill>
                  <a:schemeClr val="tx1"/>
                </a:solidFill>
              </a:rPr>
              <a:t>. 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Il dialogo tra i credenti </a:t>
            </a:r>
            <a:r>
              <a:rPr lang="it-IT" sz="2000" dirty="0">
                <a:solidFill>
                  <a:schemeClr val="tx1"/>
                </a:solidFill>
              </a:rPr>
              <a:t>significa incontrarsi nell’enorme spazio dei valori spirituali, umani e sociali comuni, e investire ciò nella diffusione delle più alte virtù morali, sollecitate dalle religioni; significa anche evitare le inutili discussioni.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6481-DCD0-486F-B519-C3C1670D8139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Diffondere la cultura della tolleranza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8434" name="Picture 2" descr="C:\Users\Master\Desktop\Lavori in corso\Fratellanza\f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581128"/>
            <a:ext cx="3270858" cy="18722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0162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La protezione dei luoghi di culto </a:t>
            </a:r>
            <a:r>
              <a:rPr lang="it-IT" sz="2000" dirty="0">
                <a:solidFill>
                  <a:schemeClr val="tx1"/>
                </a:solidFill>
              </a:rPr>
              <a:t>– templi, chiese e moschee – è un dovere garantito </a:t>
            </a:r>
            <a:r>
              <a:rPr lang="it-IT" sz="2000" dirty="0" smtClean="0">
                <a:solidFill>
                  <a:schemeClr val="tx1"/>
                </a:solidFill>
              </a:rPr>
              <a:t>dalle religioni</a:t>
            </a:r>
            <a:r>
              <a:rPr lang="it-IT" sz="2000" dirty="0">
                <a:solidFill>
                  <a:schemeClr val="tx1"/>
                </a:solidFill>
              </a:rPr>
              <a:t>, dai valori umani, </a:t>
            </a:r>
            <a:r>
              <a:rPr lang="it-IT" sz="2000" dirty="0" smtClean="0">
                <a:solidFill>
                  <a:schemeClr val="tx1"/>
                </a:solidFill>
              </a:rPr>
              <a:t>dalle </a:t>
            </a:r>
            <a:r>
              <a:rPr lang="it-IT" sz="2000" dirty="0">
                <a:solidFill>
                  <a:schemeClr val="tx1"/>
                </a:solidFill>
              </a:rPr>
              <a:t>leggi e dalle convenzioni internazionali.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Ogni </a:t>
            </a:r>
            <a:r>
              <a:rPr lang="it-IT" sz="2000" b="1" dirty="0">
                <a:solidFill>
                  <a:srgbClr val="FF0000"/>
                </a:solidFill>
              </a:rPr>
              <a:t>tentativo di attaccare i luoghi di culto </a:t>
            </a:r>
            <a:r>
              <a:rPr lang="it-IT" sz="2000" dirty="0">
                <a:solidFill>
                  <a:schemeClr val="tx1"/>
                </a:solidFill>
              </a:rPr>
              <a:t>o di minacciarli attraverso attentati o esplosioni o demolizioni è una deviazione dagli insegnamenti delle religioni, nonché una chiara violazione del diritto internazionale.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87C0-63A7-4002-8B50-7B4BC91EFEAA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Proteggere i luoghi di culto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9458" name="Picture 2" descr="C:\Users\Master\Desktop\Lavori in corso\Fratellanza\f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73016"/>
            <a:ext cx="2232248" cy="14401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9459" name="Picture 3" descr="C:\Users\Master\Desktop\Lavori in corso\Fratellanza\f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157192"/>
            <a:ext cx="2232248" cy="12659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9460" name="Picture 4" descr="C:\Users\Master\Desktop\Lavori in corso\Fratellanza\f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5157192"/>
            <a:ext cx="1730417" cy="129614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9461" name="Picture 5" descr="C:\Users\Master\Desktop\Lavori in corso\Fratellanza\f2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3573016"/>
            <a:ext cx="2164174" cy="14401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9462" name="Picture 6" descr="C:\Users\Master\Desktop\Lavori in corso\Fratellanza\f2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3573016"/>
            <a:ext cx="2088231" cy="138962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16835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Il terrorismo esecrabile che minaccia la sicurezza delle persone</a:t>
            </a:r>
            <a:r>
              <a:rPr lang="it-IT" sz="2000" dirty="0">
                <a:solidFill>
                  <a:schemeClr val="tx1"/>
                </a:solidFill>
              </a:rPr>
              <a:t>, sia in Oriente che in Occidente, sia a Nord che a Sud, spargendo panico, terrore e pessimismo non è dovuto alla religione – anche se i terroristi la strumentalizzano – ma è dovuto alle accumulate interpretazioni errate dei testi religiosi, alle politiche di fame, di povertà, di ingiustizia, di oppressione, di arroganza; per questo è necessario interrompere il sostegno ai movimenti terroristici attraverso il rifornimento di denaro, di armi, di piani o giustificazioni e anche la copertura mediatica, e considerare tutto ciò come crimini internazionali che minacciano la sicurezza e la pace mondiale. Occorre condannare un tale terrorismo in tutte le sue forme e manifestazioni.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8FFB-0958-4740-9ADD-6D2C29C0C4E4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No alla strumentalizzazione delle religioni da parte dei terroristi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0483" name="Picture 3" descr="C:\Users\Master\Desktop\Lavori in corso\Fratellanza\f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653136"/>
            <a:ext cx="3816424" cy="190821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3042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Il concetto di cittadinanza </a:t>
            </a:r>
            <a:r>
              <a:rPr lang="it-IT" sz="2000" dirty="0">
                <a:solidFill>
                  <a:schemeClr val="tx1"/>
                </a:solidFill>
              </a:rPr>
              <a:t>si basa sull’eguaglianza dei diritti e dei doveri sotto la cui ombra tutti godono della giustizia.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Per </a:t>
            </a:r>
            <a:r>
              <a:rPr lang="it-IT" sz="2000" b="1" dirty="0">
                <a:solidFill>
                  <a:srgbClr val="FF0000"/>
                </a:solidFill>
              </a:rPr>
              <a:t>questo è necessario impegnarsi </a:t>
            </a:r>
            <a:r>
              <a:rPr lang="it-IT" sz="2000" dirty="0">
                <a:solidFill>
                  <a:schemeClr val="tx1"/>
                </a:solidFill>
              </a:rPr>
              <a:t>per stabilire nelle nostre società il concetto della </a:t>
            </a:r>
            <a:r>
              <a:rPr lang="it-IT" sz="2000" b="1" i="1" dirty="0">
                <a:solidFill>
                  <a:schemeClr val="tx1"/>
                </a:solidFill>
              </a:rPr>
              <a:t>piena cittadinanza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e rinunciare all’uso discriminatorio del termine </a:t>
            </a:r>
            <a:r>
              <a:rPr lang="it-IT" sz="2000" b="1" i="1" dirty="0">
                <a:solidFill>
                  <a:schemeClr val="tx1"/>
                </a:solidFill>
              </a:rPr>
              <a:t>minoranze</a:t>
            </a:r>
            <a:r>
              <a:rPr lang="it-IT" sz="2000" dirty="0">
                <a:solidFill>
                  <a:schemeClr val="tx1"/>
                </a:solidFill>
              </a:rPr>
              <a:t>, che porta con sé i semi del sentirsi isolati e dell’inferiorità; esso prepara il terreno alle ostilità e alla discordia e sottrae le conquiste e i diritti religiosi e civili di alcuni cittadini discriminandoli.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44E0-B314-4D3E-AD2C-D06A630BC89C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Rinunciare al termine discriminatorio di minoranze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1506" name="Picture 2" descr="C:\Users\Master\Desktop\Lavori in corso\Fratellanza\f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861048"/>
            <a:ext cx="4176464" cy="270946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95232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Il rapporto tra Occidente e Oriente </a:t>
            </a:r>
            <a:r>
              <a:rPr lang="it-IT" sz="2000" dirty="0">
                <a:solidFill>
                  <a:schemeClr val="tx1"/>
                </a:solidFill>
              </a:rPr>
              <a:t>è un’indiscutibile reciproca necessità, che non può </a:t>
            </a:r>
            <a:r>
              <a:rPr lang="it-IT" sz="2000" dirty="0" smtClean="0">
                <a:solidFill>
                  <a:schemeClr val="tx1"/>
                </a:solidFill>
              </a:rPr>
              <a:t>essere sostituita </a:t>
            </a:r>
            <a:r>
              <a:rPr lang="it-IT" sz="2000" dirty="0">
                <a:solidFill>
                  <a:schemeClr val="tx1"/>
                </a:solidFill>
              </a:rPr>
              <a:t>e nemmeno trascurata, affinché entrambi possano arricchirsi a vicenda della civiltà dell’altro, attraverso lo scambio e il dialogo delle culture.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L’Occidente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potrebbe trovare nella civiltà dell’Oriente rimedi per alcune sue malattie spirituali e religiose causate dal dominio del materialismo.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L</a:t>
            </a:r>
            <a:r>
              <a:rPr lang="it-IT" sz="2000" b="1" dirty="0" smtClean="0">
                <a:solidFill>
                  <a:srgbClr val="FF0000"/>
                </a:solidFill>
              </a:rPr>
              <a:t>’Oriente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potrebbe trovare nella civiltà dell’Occidente tanti elementi che possono aiutarlo a salvarsi dalla debolezza, dalla divisione, dal conflitto e dal declino scientifico, tecnico e culturale.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FF05-7CEC-4691-8C49-205E56072F73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Reciproca necessità tra Occidente ed Oriente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2530" name="Picture 2" descr="C:\Users\Master\Desktop\Lavori in corso\Fratellanza\f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437112"/>
            <a:ext cx="2232248" cy="223224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16561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È importante prestare attenzione alle differenze religiose</a:t>
            </a:r>
            <a:r>
              <a:rPr lang="it-IT" sz="2000" dirty="0">
                <a:solidFill>
                  <a:schemeClr val="tx1"/>
                </a:solidFill>
              </a:rPr>
              <a:t>, culturali e storiche che sono una componente essenziale nella formazione della personalità, della cultura e della civiltà orientale; ed è importante consolidare i diritti umani generali e comuni, per contribuire a garantire una vita dignitosa per tutti gli uomini in Oriente e in Occidente, evitando l’uso della politica della doppia misura.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47BD-E198-4D13-9068-AFC18EBDD7FF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Garantire una vita dignitosa per tutti gli uomini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Lavori in corso\Fratellanza\f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429000"/>
            <a:ext cx="7307150" cy="244827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0243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È un’indispensabile necessità riconoscere il diritto della donna </a:t>
            </a:r>
            <a:r>
              <a:rPr lang="it-IT" sz="2000" dirty="0">
                <a:solidFill>
                  <a:schemeClr val="tx1"/>
                </a:solidFill>
              </a:rPr>
              <a:t>all’istruzione, al lavoro, all’esercizio dei propri diritti politici.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Inoltre</a:t>
            </a:r>
            <a:r>
              <a:rPr lang="it-IT" sz="2000" b="1" dirty="0">
                <a:solidFill>
                  <a:srgbClr val="FF0000"/>
                </a:solidFill>
              </a:rPr>
              <a:t>, si deve lavorare per liberarla </a:t>
            </a:r>
            <a:r>
              <a:rPr lang="it-IT" sz="2000" dirty="0">
                <a:solidFill>
                  <a:schemeClr val="tx1"/>
                </a:solidFill>
              </a:rPr>
              <a:t>dalle pressioni storiche e sociali contrarie ai principi della propria fede e della propria dignità.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È </a:t>
            </a:r>
            <a:r>
              <a:rPr lang="it-IT" sz="2000" b="1" dirty="0">
                <a:solidFill>
                  <a:srgbClr val="FF0000"/>
                </a:solidFill>
              </a:rPr>
              <a:t>necessario anche proteggerla dallo sfruttamento sessuale </a:t>
            </a:r>
            <a:r>
              <a:rPr lang="it-IT" sz="2000" dirty="0">
                <a:solidFill>
                  <a:schemeClr val="tx1"/>
                </a:solidFill>
              </a:rPr>
              <a:t>e dal trattarla come merce o mezzo di piacere o di guadagno economico.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Per </a:t>
            </a:r>
            <a:r>
              <a:rPr lang="it-IT" sz="2000" b="1" dirty="0">
                <a:solidFill>
                  <a:srgbClr val="FF0000"/>
                </a:solidFill>
              </a:rPr>
              <a:t>questo si devono interrompere </a:t>
            </a:r>
            <a:r>
              <a:rPr lang="it-IT" sz="2000" dirty="0">
                <a:solidFill>
                  <a:schemeClr val="tx1"/>
                </a:solidFill>
              </a:rPr>
              <a:t>tutte le pratiche disumane e i costumi volgari che umiliano la dignità della donna e lavorare per modificare le leggi che impediscono alle donne di godere pienamente dei propri diritti.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08C-F9E0-4CA9-B046-54AE7815D7ED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Riconoscere tutti i diritti alle donne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4578" name="Picture 2" descr="C:\Users\Master\Desktop\Lavori in corso\Fratellanza\f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581128"/>
            <a:ext cx="3130517" cy="19442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0243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La tutela dei diritti fondamentali dei bambini </a:t>
            </a:r>
            <a:r>
              <a:rPr lang="it-IT" sz="2000" dirty="0">
                <a:solidFill>
                  <a:schemeClr val="tx1"/>
                </a:solidFill>
              </a:rPr>
              <a:t>a crescere in un ambiente familiare</a:t>
            </a:r>
            <a:r>
              <a:rPr lang="it-IT" sz="2000" dirty="0" smtClean="0">
                <a:solidFill>
                  <a:schemeClr val="tx1"/>
                </a:solidFill>
              </a:rPr>
              <a:t>, all’alimentazione</a:t>
            </a:r>
            <a:r>
              <a:rPr lang="it-IT" sz="2000" dirty="0">
                <a:solidFill>
                  <a:schemeClr val="tx1"/>
                </a:solidFill>
              </a:rPr>
              <a:t>, all’educazione e all’assistenza è un dovere della famiglia e della società.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Tali </a:t>
            </a:r>
            <a:r>
              <a:rPr lang="it-IT" sz="2000" b="1" dirty="0">
                <a:solidFill>
                  <a:srgbClr val="FF0000"/>
                </a:solidFill>
              </a:rPr>
              <a:t>diritti devono essere garantiti e tutelati, </a:t>
            </a:r>
            <a:r>
              <a:rPr lang="it-IT" sz="2000" dirty="0">
                <a:solidFill>
                  <a:schemeClr val="tx1"/>
                </a:solidFill>
              </a:rPr>
              <a:t>affinché non manchino e non vengano negati a nessun bambino in nessuna parte del mondo.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Occorre </a:t>
            </a:r>
            <a:r>
              <a:rPr lang="it-IT" sz="2000" b="1" dirty="0">
                <a:solidFill>
                  <a:srgbClr val="FF0000"/>
                </a:solidFill>
              </a:rPr>
              <a:t>condannare qualsiasi pratica che violi la dignità dei bambini </a:t>
            </a:r>
            <a:r>
              <a:rPr lang="it-IT" sz="2000" dirty="0">
                <a:solidFill>
                  <a:schemeClr val="tx1"/>
                </a:solidFill>
              </a:rPr>
              <a:t>o i loro diritti. È altresì importante vigilare contro i pericoli a cui essi sono esposti – specialmente nell’ambiente digitale – e considerare come crimine il traffico della loro innocenza </a:t>
            </a:r>
            <a:r>
              <a:rPr lang="it-IT" sz="2000" dirty="0" smtClean="0">
                <a:solidFill>
                  <a:schemeClr val="tx1"/>
                </a:solidFill>
              </a:rPr>
              <a:t>e </a:t>
            </a:r>
            <a:r>
              <a:rPr lang="it-IT" sz="2000" dirty="0">
                <a:solidFill>
                  <a:schemeClr val="tx1"/>
                </a:solidFill>
              </a:rPr>
              <a:t>qualsiasi violazione della loro infanzia.</a:t>
            </a:r>
          </a:p>
          <a:p>
            <a:endParaRPr lang="it-IT" sz="2000" dirty="0"/>
          </a:p>
          <a:p>
            <a:r>
              <a:rPr lang="it-IT" sz="2000" dirty="0"/>
              <a:t/>
            </a:r>
            <a:br>
              <a:rPr lang="it-IT" sz="2000" dirty="0"/>
            </a:b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973F-13B5-44EA-85C6-F338AFA4E896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Garantire e tutelare tutti i diritti dei bambini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5602" name="Picture 2" descr="C:\Users\Master\Desktop\Lavori in corso\Fratellanza\f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581128"/>
            <a:ext cx="3168352" cy="210839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108012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La protezione dei diritti degli anziani</a:t>
            </a:r>
            <a:r>
              <a:rPr lang="it-IT" sz="2000" dirty="0">
                <a:solidFill>
                  <a:schemeClr val="tx1"/>
                </a:solidFill>
              </a:rPr>
              <a:t>, dei deboli, dei disabili e degli oppressi è un’esigenza religiosa e sociale che </a:t>
            </a:r>
            <a:r>
              <a:rPr lang="it-IT" sz="2000" dirty="0" err="1">
                <a:solidFill>
                  <a:schemeClr val="tx1"/>
                </a:solidFill>
              </a:rPr>
              <a:t>dev</a:t>
            </a:r>
            <a:r>
              <a:rPr lang="it-IT" sz="2000" dirty="0">
                <a:solidFill>
                  <a:schemeClr val="tx1"/>
                </a:solidFill>
              </a:rPr>
              <a:t>’essere garantita e protetta attraverso rigorose legislazioni e l’applicazione delle convenzioni internazionali a riguardo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/>
          </a:p>
          <a:p>
            <a:r>
              <a:rPr lang="it-IT" sz="2000" dirty="0"/>
              <a:t/>
            </a:r>
            <a:br>
              <a:rPr lang="it-IT" sz="2000" dirty="0"/>
            </a:b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E352-6D90-46C5-B92E-AFFB7B73E51D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Garantire e tutelare tutti i diritti degli anziani e dei disabili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6626" name="Picture 2" descr="C:\Users\Master\Desktop\Lavori in corso\Fratellanza\f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80928"/>
            <a:ext cx="4882828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5202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A tal fine, la Chiesa Cattolica e </a:t>
            </a:r>
            <a:r>
              <a:rPr lang="it-IT" sz="2000" b="1" dirty="0" err="1">
                <a:solidFill>
                  <a:srgbClr val="FF0000"/>
                </a:solidFill>
              </a:rPr>
              <a:t>al-Azhar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attraverso la comune cooperazione, annunciano e promettono di portare questo Documento alle Autorità, ai Leader influenti, agli uomini di religione di tutto il mondo, alle organizzazioni regionali e internazionali competenti, alle organizzazioni della società civile, alle istituzioni religiose e ai leader del pensiero; e di impegnarsi nel diffondere i principi di questa Dichiarazione a tutti i livelli regionali e internazionali, sollecitando a tradurli in politiche, decisioni, testi legislativi, programmi di studio e materiali </a:t>
            </a:r>
            <a:r>
              <a:rPr lang="it-IT" sz="2000" dirty="0" smtClean="0">
                <a:solidFill>
                  <a:schemeClr val="tx1"/>
                </a:solidFill>
              </a:rPr>
              <a:t>di comunicazione.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B58-AAA7-4086-92DA-E483C741B2BC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Impegno a diffondere i principi della Dichiarazione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7651" name="Picture 3" descr="C:\Users\Master\Desktop\Lavori in corso\Fratellanza\f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672408" cy="246614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38437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In nome di Dio </a:t>
            </a:r>
            <a:r>
              <a:rPr lang="it-IT" sz="2400" dirty="0">
                <a:solidFill>
                  <a:schemeClr val="tx1"/>
                </a:solidFill>
              </a:rPr>
              <a:t>che ha creato tutti gli esseri umani uguali nei diritti, nei doveri e nella dignità, e li ha chiamati a convivere come fratelli tra di loro, per popolare la terra e diffondere in essa i valori del bene, della carità e della pace.</a:t>
            </a:r>
          </a:p>
          <a:p>
            <a:pPr algn="just"/>
            <a:r>
              <a:rPr lang="it-IT" sz="24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In nome dell’innocente anima umana </a:t>
            </a:r>
            <a:r>
              <a:rPr lang="it-IT" sz="2400" dirty="0">
                <a:solidFill>
                  <a:schemeClr val="tx1"/>
                </a:solidFill>
              </a:rPr>
              <a:t>che Dio ha proibito di uccidere, affermando che chiunque uccide una persona è come se avesse ucciso tutta l’umanità e chiunque ne salva una è come se avesse salvato l’umanità intera.</a:t>
            </a:r>
          </a:p>
          <a:p>
            <a:pPr algn="just"/>
            <a:r>
              <a:rPr lang="it-IT" sz="24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In nome dei poveri, </a:t>
            </a:r>
            <a:r>
              <a:rPr lang="it-IT" sz="2400" dirty="0">
                <a:solidFill>
                  <a:schemeClr val="tx1"/>
                </a:solidFill>
              </a:rPr>
              <a:t>dei miseri, dei bisognosi e degli emarginati che Dio ha comandato di soccorrere come un dovere richiesto a tutti gli uomini e in particolar modo a ogni uomo facoltoso e benestante.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B2C1-FF6E-4B29-A749-E79765E3782D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411760" y="90872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Chiamati a convivere come fratelli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Lavori in corso\Fratellanza\f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941168"/>
            <a:ext cx="2619375" cy="17430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158417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err="1">
                <a:solidFill>
                  <a:srgbClr val="FF0000"/>
                </a:solidFill>
              </a:rPr>
              <a:t>Al-Azhar</a:t>
            </a:r>
            <a:r>
              <a:rPr lang="it-IT" sz="2000" b="1" dirty="0">
                <a:solidFill>
                  <a:srgbClr val="FF0000"/>
                </a:solidFill>
              </a:rPr>
              <a:t> e la Chiesa Cattolica </a:t>
            </a:r>
            <a:r>
              <a:rPr lang="it-IT" sz="2000" dirty="0">
                <a:solidFill>
                  <a:schemeClr val="tx1"/>
                </a:solidFill>
              </a:rPr>
              <a:t>domandano che questo Documento divenga oggetto di ricerca e di riflessione in tutte le scuole, nelle università e negli istituti di educazione e di formazione, al fine di contribuire a creare nuove generazioni che portino il bene e la pace e difendano ovunque il diritto degli oppressi e degli ultimi.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BF4B-0EA6-4B83-9F64-094B72F70E1D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Dichiarazione diventi oggetto di ricerca e di studio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7" name="Picture 2" descr="C:\Users\Master\Desktop\Lavori in corso\Fratellanza\f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40968"/>
            <a:ext cx="5184576" cy="324948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31236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sia </a:t>
            </a:r>
            <a:r>
              <a:rPr lang="it-IT" sz="2000" b="1" dirty="0">
                <a:solidFill>
                  <a:srgbClr val="FF0000"/>
                </a:solidFill>
              </a:rPr>
              <a:t>un invito </a:t>
            </a:r>
            <a:r>
              <a:rPr lang="it-IT" sz="2000" dirty="0">
                <a:solidFill>
                  <a:schemeClr val="tx1"/>
                </a:solidFill>
              </a:rPr>
              <a:t>alla riconciliazione e alla fratellanza tra tutti i credenti, anzi tra i credenti e i non credenti, e tra tutte le persone di buona volontà;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sia </a:t>
            </a:r>
            <a:r>
              <a:rPr lang="it-IT" sz="2000" b="1" dirty="0">
                <a:solidFill>
                  <a:srgbClr val="FF0000"/>
                </a:solidFill>
              </a:rPr>
              <a:t>un appello a ogni coscienza </a:t>
            </a:r>
            <a:r>
              <a:rPr lang="it-IT" sz="2000" dirty="0">
                <a:solidFill>
                  <a:schemeClr val="tx1"/>
                </a:solidFill>
              </a:rPr>
              <a:t>viva che ripudia la violenza aberrante e l’estremismo cieco; appello a chi ama i valori di tolleranza e di fratellanza, promossi e incoraggiati dalle religioni;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sia </a:t>
            </a:r>
            <a:r>
              <a:rPr lang="it-IT" sz="2000" b="1" dirty="0">
                <a:solidFill>
                  <a:srgbClr val="FF0000"/>
                </a:solidFill>
              </a:rPr>
              <a:t>una testimonianza </a:t>
            </a:r>
            <a:r>
              <a:rPr lang="it-IT" sz="2000" dirty="0">
                <a:solidFill>
                  <a:schemeClr val="tx1"/>
                </a:solidFill>
              </a:rPr>
              <a:t>della grandezza della fede in Dio che unisce i cuori divisi ed eleva l’animo umano;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sia </a:t>
            </a:r>
            <a:r>
              <a:rPr lang="it-IT" sz="2000" b="1" dirty="0">
                <a:solidFill>
                  <a:srgbClr val="FF0000"/>
                </a:solidFill>
              </a:rPr>
              <a:t>un simbolo dell’abbraccio tra Oriente e Occidente</a:t>
            </a:r>
            <a:r>
              <a:rPr lang="it-IT" sz="2000" dirty="0">
                <a:solidFill>
                  <a:schemeClr val="tx1"/>
                </a:solidFill>
              </a:rPr>
              <a:t>, tra Nord e Sud e tra tutti coloro che credono che Dio ci abbia creati per conoscerci, per cooperare tra di noi e per vivere come fratelli che si amano.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3A8D-2472-46D1-9ED8-8140410802CB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In conclusione auspichiamo che la Dichiarazione: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51520" y="4869160"/>
            <a:ext cx="8640960" cy="72008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</a:pPr>
            <a:r>
              <a:rPr lang="it-IT" sz="2000" b="1" dirty="0">
                <a:solidFill>
                  <a:srgbClr val="FF0000"/>
                </a:solidFill>
              </a:rPr>
              <a:t>Questo è ciò che speriamo e cerchiamo di realizzare, al fine di raggiungere una pace universale di cui godano tutti gli uomini in questa vita</a:t>
            </a:r>
            <a:r>
              <a:rPr lang="it-IT" sz="2000" b="1" dirty="0" smtClean="0">
                <a:solidFill>
                  <a:srgbClr val="FF0000"/>
                </a:solidFill>
              </a:rPr>
              <a:t>.</a:t>
            </a:r>
            <a:endParaRPr kumimoji="0" lang="it-IT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7784" y="5805264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FINE</a:t>
            </a:r>
            <a:endParaRPr lang="it-IT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489654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nome degli orfani, </a:t>
            </a:r>
            <a:r>
              <a:rPr lang="it-IT" sz="2000" dirty="0">
                <a:solidFill>
                  <a:schemeClr val="tx1"/>
                </a:solidFill>
              </a:rPr>
              <a:t>delle vedove, dei rifugiati e degli esiliati dalle loro dimore e dai loro paesi; di tutte le vittime delle guerre, delle persecuzioni e delle ingiustizie; dei deboli, di quanti vivono nella paura, dei prigionieri di guerra e dei torturati in qualsiasi parte del mondo, senza distinzione alcuna.</a:t>
            </a:r>
          </a:p>
          <a:p>
            <a:pPr algn="just"/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nome dei popoli </a:t>
            </a:r>
            <a:r>
              <a:rPr lang="it-IT" sz="2000" dirty="0">
                <a:solidFill>
                  <a:schemeClr val="tx1"/>
                </a:solidFill>
              </a:rPr>
              <a:t>che hanno perso la sicurezza, la pace e la comune convivenza, divenendo vittime delle distruzioni, delle rovine e delle guerre.</a:t>
            </a:r>
          </a:p>
          <a:p>
            <a:pPr algn="just"/>
            <a:r>
              <a:rPr lang="it-IT" sz="20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nome </a:t>
            </a:r>
            <a:r>
              <a:rPr lang="it-IT" sz="2000" b="1" dirty="0" smtClean="0">
                <a:solidFill>
                  <a:srgbClr val="FF0000"/>
                </a:solidFill>
              </a:rPr>
              <a:t>della</a:t>
            </a:r>
            <a:r>
              <a:rPr lang="it-IT" sz="2000" b="1" i="1" dirty="0" smtClean="0">
                <a:solidFill>
                  <a:srgbClr val="FF0000"/>
                </a:solidFill>
              </a:rPr>
              <a:t> </a:t>
            </a:r>
            <a:r>
              <a:rPr lang="it-IT" sz="2000" b="1" i="1" dirty="0">
                <a:solidFill>
                  <a:srgbClr val="FF0000"/>
                </a:solidFill>
              </a:rPr>
              <a:t>fratellanza umana </a:t>
            </a:r>
            <a:r>
              <a:rPr lang="it-IT" sz="2000" dirty="0" smtClean="0">
                <a:solidFill>
                  <a:schemeClr val="tx1"/>
                </a:solidFill>
              </a:rPr>
              <a:t>che </a:t>
            </a:r>
            <a:r>
              <a:rPr lang="it-IT" sz="2000" dirty="0">
                <a:solidFill>
                  <a:schemeClr val="tx1"/>
                </a:solidFill>
              </a:rPr>
              <a:t>abbraccia tutti gli uomini, li unisce e li rende uguali.</a:t>
            </a:r>
          </a:p>
          <a:p>
            <a:pPr algn="just"/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nome di questa </a:t>
            </a:r>
            <a:r>
              <a:rPr lang="it-IT" sz="2000" b="1" i="1" dirty="0">
                <a:solidFill>
                  <a:srgbClr val="FF0000"/>
                </a:solidFill>
              </a:rPr>
              <a:t>fratellanza</a:t>
            </a:r>
            <a:r>
              <a:rPr lang="it-IT" sz="2000" b="1" dirty="0">
                <a:solidFill>
                  <a:srgbClr val="FF0000"/>
                </a:solidFill>
              </a:rPr>
              <a:t> lacerata </a:t>
            </a:r>
            <a:r>
              <a:rPr lang="it-IT" sz="2000" dirty="0">
                <a:solidFill>
                  <a:schemeClr val="tx1"/>
                </a:solidFill>
              </a:rPr>
              <a:t>dalle politiche di integralismo e divisione e dai sistemi di guadagno smodato e dalle tendenze ideologiche odiose, che manipolano le azioni e i destini degli uomini.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FCE1-8701-4FEF-9D96-F97BD892C677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411760" y="90872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In nome dei più deboli</a:t>
            </a:r>
            <a:endParaRPr lang="it-IT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30243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nome della libertà, </a:t>
            </a:r>
            <a:r>
              <a:rPr lang="it-IT" sz="2000" dirty="0">
                <a:solidFill>
                  <a:schemeClr val="tx1"/>
                </a:solidFill>
              </a:rPr>
              <a:t>che Dio ha donato a tutti gli esseri umani, creandoli liberi e distinguendoli con essa.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nome della giustizia </a:t>
            </a:r>
            <a:r>
              <a:rPr lang="it-IT" sz="2000" dirty="0">
                <a:solidFill>
                  <a:schemeClr val="tx1"/>
                </a:solidFill>
              </a:rPr>
              <a:t>e della misericordia, fondamenti della prosperità e cardini della fede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nome di tutte le persone di buona volontà</a:t>
            </a:r>
            <a:r>
              <a:rPr lang="it-IT" sz="2000" dirty="0">
                <a:solidFill>
                  <a:schemeClr val="tx1"/>
                </a:solidFill>
              </a:rPr>
              <a:t>, presenti in ogni angolo della terra.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nome di Dio </a:t>
            </a:r>
            <a:r>
              <a:rPr lang="it-IT" sz="2000" dirty="0">
                <a:solidFill>
                  <a:schemeClr val="tx1"/>
                </a:solidFill>
              </a:rPr>
              <a:t>e di tutto questo, </a:t>
            </a:r>
            <a:r>
              <a:rPr lang="it-IT" sz="2000" dirty="0" err="1">
                <a:solidFill>
                  <a:schemeClr val="tx1"/>
                </a:solidFill>
              </a:rPr>
              <a:t>Al-Azhar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al-Sharif</a:t>
            </a:r>
            <a:r>
              <a:rPr lang="it-IT" sz="2000" dirty="0" smtClean="0">
                <a:solidFill>
                  <a:schemeClr val="tx1"/>
                </a:solidFill>
              </a:rPr>
              <a:t>, con </a:t>
            </a:r>
            <a:r>
              <a:rPr lang="it-IT" sz="2000" dirty="0">
                <a:solidFill>
                  <a:schemeClr val="tx1"/>
                </a:solidFill>
              </a:rPr>
              <a:t>i musulmani d’Oriente e </a:t>
            </a:r>
            <a:r>
              <a:rPr lang="it-IT" sz="2000" dirty="0" smtClean="0">
                <a:solidFill>
                  <a:schemeClr val="tx1"/>
                </a:solidFill>
              </a:rPr>
              <a:t>d’Occidente, </a:t>
            </a:r>
            <a:r>
              <a:rPr lang="it-IT" sz="2000" dirty="0">
                <a:solidFill>
                  <a:schemeClr val="tx1"/>
                </a:solidFill>
              </a:rPr>
              <a:t>insieme alla Chiesa </a:t>
            </a:r>
            <a:r>
              <a:rPr lang="it-IT" sz="2000" dirty="0" smtClean="0">
                <a:solidFill>
                  <a:schemeClr val="tx1"/>
                </a:solidFill>
              </a:rPr>
              <a:t>Cattolica, </a:t>
            </a:r>
            <a:r>
              <a:rPr lang="it-IT" sz="2000" dirty="0">
                <a:solidFill>
                  <a:schemeClr val="tx1"/>
                </a:solidFill>
              </a:rPr>
              <a:t>con i cattolici d’Oriente e </a:t>
            </a:r>
            <a:r>
              <a:rPr lang="it-IT" sz="2000" dirty="0" smtClean="0">
                <a:solidFill>
                  <a:schemeClr val="tx1"/>
                </a:solidFill>
              </a:rPr>
              <a:t>d’Occidente, </a:t>
            </a:r>
            <a:r>
              <a:rPr lang="it-IT" sz="2000" dirty="0">
                <a:solidFill>
                  <a:schemeClr val="tx1"/>
                </a:solidFill>
              </a:rPr>
              <a:t>dichiarano di adottare la cultura del dialogo come via; la collaborazione comune come condotta; la conoscenza reciproca come metodo e criterio.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19D-B065-4D06-86A1-8D8283464610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908720"/>
            <a:ext cx="5760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In nome delle persone di buona volontà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Lavori in corso\Fratellanza\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39" y="4581128"/>
            <a:ext cx="2952797" cy="196639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5202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Noi – credenti in Dio, </a:t>
            </a:r>
            <a:r>
              <a:rPr lang="it-IT" sz="2000" dirty="0">
                <a:solidFill>
                  <a:schemeClr val="tx1"/>
                </a:solidFill>
              </a:rPr>
              <a:t>nell’incontro finale con Lui e nel Suo Giudizio –, partendo dalla nostra responsabilità religiosa e morale, e attraverso questo Documento, chiediamo a noi stessi e ai Leader del mondo, agli artefici della politica internazionale e dell’economia mondiale, di impegnarsi seriamente per diffondere la cultura della tolleranza, della convivenza e della pace; di intervenire, quanto prima possibile, per fermare lo spargimento di sangue innocente, e di porre fine alle guerre, ai conflitti, al degrado ambientale e al declino culturale e morale che il mondo attualmente vive.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EE69-F0A5-40EE-9753-C44D982BA2F4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908720"/>
            <a:ext cx="5760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Per diffondere la cultura della tolleranza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Lavori in corso\Fratellanza\f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149080"/>
            <a:ext cx="3168352" cy="231685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158417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Ci rivolgiamo agli intellettuali, </a:t>
            </a:r>
            <a:r>
              <a:rPr lang="it-IT" sz="2000" dirty="0">
                <a:solidFill>
                  <a:schemeClr val="tx1"/>
                </a:solidFill>
              </a:rPr>
              <a:t>ai filosofi, agli uomini di religione, agli artisti, agli operatori dei media e agli uomini di cultura in ogni parte del mondo, affinché riscoprano i valori della pace, della giustizia, del bene, della bellezza, della fratellanza umana e della convivenza comune, per confermare l’importanza di tali valori come </a:t>
            </a:r>
            <a:r>
              <a:rPr lang="it-IT" sz="2000" dirty="0" err="1">
                <a:solidFill>
                  <a:schemeClr val="tx1"/>
                </a:solidFill>
              </a:rPr>
              <a:t>àncora</a:t>
            </a:r>
            <a:r>
              <a:rPr lang="it-IT" sz="2000" dirty="0">
                <a:solidFill>
                  <a:schemeClr val="tx1"/>
                </a:solidFill>
              </a:rPr>
              <a:t> di salvezza per tutti e cercare di diffonderli ovunque.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E37F-F8D0-4499-9B66-C19E243D8B7B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908720"/>
            <a:ext cx="5760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Agli uomini di cultura di ogni parte del mondo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Lavori in corso\Fratellanza\f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284984"/>
            <a:ext cx="4661822" cy="302433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22322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Questa Dichiarazione, </a:t>
            </a:r>
            <a:r>
              <a:rPr lang="it-IT" sz="2000" dirty="0">
                <a:solidFill>
                  <a:schemeClr val="tx1"/>
                </a:solidFill>
              </a:rPr>
              <a:t>partendo da una riflessione profonda sulla nostra realtà contemporanea, apprezzando i suoi successi e vivendo i suoi dolori, le sue sciagure e calamità, crede fermamente che tra le più importanti cause della crisi del mondo moderno vi siano una coscienza umana anestetizzata e l’allontanamento dai valori religiosi, nonché il predominio dell’individualismo e delle filosofie materialistiche che divinizzano l’uomo e mettono i valori mondani e materiali al posto dei principi supremi e trascendenti.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0DBD-6F77-4FF9-9361-63F06C4255CB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Siamo in presenza di una coscienza umana anestetizzata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Lavori in corso\Fratellanza\f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17032"/>
            <a:ext cx="2808312" cy="2795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7606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DOCUMENTO SULLA </a:t>
            </a:r>
            <a:r>
              <a:rPr lang="it-IT" sz="3100" b="1" dirty="0">
                <a:solidFill>
                  <a:srgbClr val="FF0000"/>
                </a:solidFill>
              </a:rPr>
              <a:t> </a:t>
            </a:r>
            <a:r>
              <a:rPr lang="it-IT" sz="3100" b="1" dirty="0" smtClean="0">
                <a:solidFill>
                  <a:srgbClr val="FF0000"/>
                </a:solidFill>
              </a:rPr>
              <a:t>FRATELLANZA UMANA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194421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Noi, pur riconoscendo </a:t>
            </a:r>
            <a:r>
              <a:rPr lang="it-IT" sz="2000" dirty="0">
                <a:solidFill>
                  <a:schemeClr val="tx1"/>
                </a:solidFill>
              </a:rPr>
              <a:t>i passi positivi che la nostra civiltà moderna ha compiuto nei campi della scienza, della tecnologia, della medicina, dell’industria e del benessere, in particolare nei Paesi sviluppati, sottolineiamo che, insieme a tali progressi storici, grandi e apprezzati, si verifica un deterioramento dell’etica, che condiziona l’agire internazionale, e un indebolimento dei valori spirituali e del senso di responsabilità.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31E4-A26A-46B0-BD13-DA8DE6D5CDD4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D21D-43DE-4F74-A48A-81CF8216E588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0872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Assistiamo ad un indebolimento dei valori spirituali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Lavori in corso\Fratellanza\f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73016"/>
            <a:ext cx="4392488" cy="292300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3183</Words>
  <Application>Microsoft Office PowerPoint</Application>
  <PresentationFormat>Presentazione su schermo (4:3)</PresentationFormat>
  <Paragraphs>208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 DOCUMENTO SULLA   FRATELLANZA UMANA PER LA PACE MONDIALE E LA CONVIVENZA COMUNE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  <vt:lpstr> DOCUMENTO SULLA  FRATELLANZA UMANA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Documento fratellanza umana</dc:title>
  <dc:creator>Francesco Cannizzaro</dc:creator>
  <cp:lastModifiedBy>Master</cp:lastModifiedBy>
  <cp:revision>24</cp:revision>
  <dcterms:created xsi:type="dcterms:W3CDTF">2019-10-07T08:40:56Z</dcterms:created>
  <dcterms:modified xsi:type="dcterms:W3CDTF">2019-11-22T10:45:54Z</dcterms:modified>
</cp:coreProperties>
</file>